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6" r:id="rId7"/>
    <p:sldId id="267" r:id="rId8"/>
    <p:sldId id="260" r:id="rId9"/>
    <p:sldId id="268" r:id="rId10"/>
    <p:sldId id="262" r:id="rId11"/>
    <p:sldId id="263" r:id="rId12"/>
    <p:sldId id="264" r:id="rId13"/>
    <p:sldId id="265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/>
    <p:restoredTop sz="94648"/>
  </p:normalViewPr>
  <p:slideViewPr>
    <p:cSldViewPr snapToGrid="0">
      <p:cViewPr varScale="1">
        <p:scale>
          <a:sx n="117" d="100"/>
          <a:sy n="117" d="100"/>
        </p:scale>
        <p:origin x="1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S_1/Documents/AKMI/AKMI%20files/KAR%20MF%20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S_1/Documents/AKMI/AKMI%20files/KAR%20MF%20graph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S_1/Documents/AKMI/AKMI%20files/KAR%20MF%20graphs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S_1/Documents/AKMI/AKMI%20files/KAR%20MF%20graph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S_1/Documents/AKMI/AKMI%20files/KAR%20MF%20graph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Post</a:t>
            </a:r>
            <a:r>
              <a:rPr lang="en-US" sz="1800" b="1" baseline="0" dirty="0"/>
              <a:t> covid reversal of trends in</a:t>
            </a:r>
            <a:r>
              <a:rPr lang="en-US" sz="1800" b="1" dirty="0"/>
              <a:t> loan accounts (lakhs)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Sheet3!$C$42</c:f>
              <c:strCache>
                <c:ptCount val="1"/>
                <c:pt idx="0">
                  <c:v>No of loan accounts lakhs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Sheet3!$D$41:$N$41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Sheet3!$D$42:$N$42</c:f>
              <c:numCache>
                <c:formatCode>General</c:formatCode>
                <c:ptCount val="11"/>
                <c:pt idx="0">
                  <c:v>42</c:v>
                </c:pt>
                <c:pt idx="1">
                  <c:v>52</c:v>
                </c:pt>
                <c:pt idx="2">
                  <c:v>62</c:v>
                </c:pt>
                <c:pt idx="3">
                  <c:v>75</c:v>
                </c:pt>
                <c:pt idx="4">
                  <c:v>68</c:v>
                </c:pt>
                <c:pt idx="5">
                  <c:v>69</c:v>
                </c:pt>
                <c:pt idx="6">
                  <c:v>74</c:v>
                </c:pt>
                <c:pt idx="7">
                  <c:v>62</c:v>
                </c:pt>
                <c:pt idx="8">
                  <c:v>65</c:v>
                </c:pt>
                <c:pt idx="9">
                  <c:v>99</c:v>
                </c:pt>
                <c:pt idx="10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64-654F-BB18-D64C940A2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2924623"/>
        <c:axId val="1582403343"/>
        <c:axId val="0"/>
      </c:bar3DChart>
      <c:catAx>
        <c:axId val="1182924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2403343"/>
        <c:crosses val="autoZero"/>
        <c:auto val="1"/>
        <c:lblAlgn val="ctr"/>
        <c:lblOffset val="100"/>
        <c:noMultiLvlLbl val="0"/>
      </c:catAx>
      <c:valAx>
        <c:axId val="1582403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2924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/>
              <a:t>Microfinance and SHG loans in Karnataka</a:t>
            </a:r>
          </a:p>
          <a:p>
            <a:pPr>
              <a:defRPr sz="1800" b="1"/>
            </a:pPr>
            <a:endParaRPr lang="en-GB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Sheet3!$C$36</c:f>
              <c:strCache>
                <c:ptCount val="1"/>
                <c:pt idx="0">
                  <c:v>MFI Loans  Rs Crores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Sheet3!$D$35:$N$35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Sheet3!$D$36:$N$36</c:f>
              <c:numCache>
                <c:formatCode>General</c:formatCode>
                <c:ptCount val="11"/>
                <c:pt idx="0">
                  <c:v>4595</c:v>
                </c:pt>
                <c:pt idx="1">
                  <c:v>5934</c:v>
                </c:pt>
                <c:pt idx="2">
                  <c:v>8127</c:v>
                </c:pt>
                <c:pt idx="3">
                  <c:v>12645</c:v>
                </c:pt>
                <c:pt idx="4">
                  <c:v>11952</c:v>
                </c:pt>
                <c:pt idx="5">
                  <c:v>15940</c:v>
                </c:pt>
                <c:pt idx="6">
                  <c:v>20420</c:v>
                </c:pt>
                <c:pt idx="7">
                  <c:v>21338</c:v>
                </c:pt>
                <c:pt idx="8">
                  <c:v>26191</c:v>
                </c:pt>
                <c:pt idx="9">
                  <c:v>24524</c:v>
                </c:pt>
                <c:pt idx="10">
                  <c:v>32270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F9-F64B-B6D1-13DF408C7F7E}"/>
            </c:ext>
          </c:extLst>
        </c:ser>
        <c:ser>
          <c:idx val="1"/>
          <c:order val="1"/>
          <c:tx>
            <c:strRef>
              <c:f>Sheet3!$C$37</c:f>
              <c:strCache>
                <c:ptCount val="1"/>
                <c:pt idx="0">
                  <c:v>SHG loans Rs crores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Sheet3!$D$35:$N$35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Sheet3!$D$37:$N$37</c:f>
              <c:numCache>
                <c:formatCode>General</c:formatCode>
                <c:ptCount val="11"/>
                <c:pt idx="0">
                  <c:v>3294</c:v>
                </c:pt>
                <c:pt idx="1">
                  <c:v>3916</c:v>
                </c:pt>
                <c:pt idx="2">
                  <c:v>5928</c:v>
                </c:pt>
                <c:pt idx="3">
                  <c:v>7475</c:v>
                </c:pt>
                <c:pt idx="4">
                  <c:v>8149</c:v>
                </c:pt>
                <c:pt idx="5">
                  <c:v>11126</c:v>
                </c:pt>
                <c:pt idx="6">
                  <c:v>11883</c:v>
                </c:pt>
                <c:pt idx="7">
                  <c:v>14154</c:v>
                </c:pt>
                <c:pt idx="8">
                  <c:v>10879</c:v>
                </c:pt>
                <c:pt idx="9">
                  <c:v>16520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F9-F64B-B6D1-13DF408C7F7E}"/>
            </c:ext>
          </c:extLst>
        </c:ser>
        <c:ser>
          <c:idx val="2"/>
          <c:order val="2"/>
          <c:tx>
            <c:strRef>
              <c:f>Sheet3!$C$38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Sheet3!$D$35:$N$35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Sheet3!$D$38:$N$38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F9-F64B-B6D1-13DF408C7F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2959167"/>
        <c:axId val="1184922079"/>
      </c:lineChart>
      <c:catAx>
        <c:axId val="862959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4922079"/>
        <c:crosses val="autoZero"/>
        <c:auto val="1"/>
        <c:lblAlgn val="ctr"/>
        <c:lblOffset val="100"/>
        <c:noMultiLvlLbl val="0"/>
      </c:catAx>
      <c:valAx>
        <c:axId val="1184922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9591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8825734588054541"/>
          <c:y val="0.8571428571428571"/>
          <c:w val="0.6429973113116958"/>
          <c:h val="5.1828682704984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Karnataka - MF loans as % of bank credit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line3DChart>
        <c:grouping val="standard"/>
        <c:varyColors val="0"/>
        <c:ser>
          <c:idx val="0"/>
          <c:order val="0"/>
          <c:tx>
            <c:strRef>
              <c:f>Sheet2!$B$27</c:f>
              <c:strCache>
                <c:ptCount val="1"/>
                <c:pt idx="0">
                  <c:v>MF loans as% of bank credit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0"/>
                  <c:y val="3.904199374206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066-0C40-9672-3365FFC6E0D8}"/>
                </c:ext>
              </c:extLst>
            </c:dLbl>
            <c:dLbl>
              <c:idx val="1"/>
              <c:layout>
                <c:manualLayout>
                  <c:x val="-2.464129240261934E-17"/>
                  <c:y val="3.9041993742069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066-0C40-9672-3365FFC6E0D8}"/>
                </c:ext>
              </c:extLst>
            </c:dLbl>
            <c:dLbl>
              <c:idx val="2"/>
              <c:layout>
                <c:manualLayout>
                  <c:x val="-1.3440860215053765E-3"/>
                  <c:y val="3.9041993742069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66-0C40-9672-3365FFC6E0D8}"/>
                </c:ext>
              </c:extLst>
            </c:dLbl>
            <c:dLbl>
              <c:idx val="3"/>
              <c:layout>
                <c:manualLayout>
                  <c:x val="-8.0645161290322578E-3"/>
                  <c:y val="3.4448818007708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066-0C40-9672-3365FFC6E0D8}"/>
                </c:ext>
              </c:extLst>
            </c:dLbl>
            <c:dLbl>
              <c:idx val="4"/>
              <c:layout>
                <c:manualLayout>
                  <c:x val="-1.3440860215053764E-2"/>
                  <c:y val="4.1338581609249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66-0C40-9672-3365FFC6E0D8}"/>
                </c:ext>
              </c:extLst>
            </c:dLbl>
            <c:dLbl>
              <c:idx val="5"/>
              <c:layout>
                <c:manualLayout>
                  <c:x val="-1.0752688172043012E-2"/>
                  <c:y val="4.1338581609249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066-0C40-9672-3365FFC6E0D8}"/>
                </c:ext>
              </c:extLst>
            </c:dLbl>
            <c:dLbl>
              <c:idx val="6"/>
              <c:layout>
                <c:manualLayout>
                  <c:x val="1.3440860215053765E-3"/>
                  <c:y val="5.0524933077972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66-0C40-9672-3365FFC6E0D8}"/>
                </c:ext>
              </c:extLst>
            </c:dLbl>
            <c:dLbl>
              <c:idx val="7"/>
              <c:layout>
                <c:manualLayout>
                  <c:x val="-4.0322580645162278E-3"/>
                  <c:y val="5.2821520945152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66-0C40-9672-3365FFC6E0D8}"/>
                </c:ext>
              </c:extLst>
            </c:dLbl>
            <c:dLbl>
              <c:idx val="8"/>
              <c:layout>
                <c:manualLayout>
                  <c:x val="4.0322580645162278E-3"/>
                  <c:y val="3.4448818007708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66-0C40-9672-3365FFC6E0D8}"/>
                </c:ext>
              </c:extLst>
            </c:dLbl>
            <c:dLbl>
              <c:idx val="9"/>
              <c:layout>
                <c:manualLayout>
                  <c:x val="-5.3763440860215058E-3"/>
                  <c:y val="2.755905440616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066-0C40-9672-3365FFC6E0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Sheet2!$C$22:$L$22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Sheet2!$C$27:$L$27</c:f>
              <c:numCache>
                <c:formatCode>0.0%</c:formatCode>
                <c:ptCount val="10"/>
                <c:pt idx="0">
                  <c:v>2.2875286339780206E-2</c:v>
                </c:pt>
                <c:pt idx="1">
                  <c:v>2.6962146241586306E-2</c:v>
                </c:pt>
                <c:pt idx="2">
                  <c:v>3.0685293982800517E-2</c:v>
                </c:pt>
                <c:pt idx="3">
                  <c:v>3.8532619624441017E-2</c:v>
                </c:pt>
                <c:pt idx="4">
                  <c:v>3.5690189059814491E-2</c:v>
                </c:pt>
                <c:pt idx="5">
                  <c:v>4.9904214735995898E-2</c:v>
                </c:pt>
                <c:pt idx="6">
                  <c:v>4.5183886936075633E-2</c:v>
                </c:pt>
                <c:pt idx="7">
                  <c:v>4.734469773267827E-2</c:v>
                </c:pt>
                <c:pt idx="8">
                  <c:v>4.6216182520882686E-2</c:v>
                </c:pt>
                <c:pt idx="9">
                  <c:v>4.8960992484790647E-2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66-0C40-9672-3365FFC6E0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3769120"/>
        <c:axId val="594136752"/>
        <c:axId val="467310751"/>
      </c:line3DChart>
      <c:catAx>
        <c:axId val="593769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4136752"/>
        <c:crosses val="autoZero"/>
        <c:auto val="1"/>
        <c:lblAlgn val="ctr"/>
        <c:lblOffset val="100"/>
        <c:noMultiLvlLbl val="0"/>
      </c:catAx>
      <c:valAx>
        <c:axId val="59413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3769120"/>
        <c:crosses val="autoZero"/>
        <c:crossBetween val="between"/>
      </c:valAx>
      <c:serAx>
        <c:axId val="467310751"/>
        <c:scaling>
          <c:orientation val="minMax"/>
        </c:scaling>
        <c:delete val="1"/>
        <c:axPos val="b"/>
        <c:majorTickMark val="out"/>
        <c:minorTickMark val="none"/>
        <c:tickLblPos val="nextTo"/>
        <c:crossAx val="594136752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/>
              <a:t>Loan outstanding (Mar 23) Rs crores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Sheet2!$B$64:$B$68</c:f>
              <c:strCache>
                <c:ptCount val="5"/>
                <c:pt idx="0">
                  <c:v>Tamil Nadu</c:v>
                </c:pt>
                <c:pt idx="1">
                  <c:v>Bihar</c:v>
                </c:pt>
                <c:pt idx="2">
                  <c:v>W.Bengal</c:v>
                </c:pt>
                <c:pt idx="3">
                  <c:v>Karnataka</c:v>
                </c:pt>
                <c:pt idx="4">
                  <c:v>Uttar Pradesh</c:v>
                </c:pt>
              </c:strCache>
            </c:strRef>
          </c:cat>
          <c:val>
            <c:numRef>
              <c:f>Sheet2!$C$64:$C$68</c:f>
              <c:numCache>
                <c:formatCode>General</c:formatCode>
                <c:ptCount val="5"/>
                <c:pt idx="0">
                  <c:v>46921</c:v>
                </c:pt>
                <c:pt idx="1">
                  <c:v>46432</c:v>
                </c:pt>
                <c:pt idx="2">
                  <c:v>32496</c:v>
                </c:pt>
                <c:pt idx="3">
                  <c:v>32271</c:v>
                </c:pt>
                <c:pt idx="4">
                  <c:v>33898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C4-3847-98F5-91740AD8FB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5411200"/>
        <c:axId val="1372274575"/>
        <c:axId val="0"/>
      </c:bar3DChart>
      <c:catAx>
        <c:axId val="41541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2274575"/>
        <c:crosses val="autoZero"/>
        <c:auto val="1"/>
        <c:lblAlgn val="ctr"/>
        <c:lblOffset val="100"/>
        <c:noMultiLvlLbl val="0"/>
      </c:catAx>
      <c:valAx>
        <c:axId val="1372274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411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dirty="0"/>
              <a:t>PAR 30+ days  % (Mar 23)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Sheet2!$B$70:$B$74</c:f>
              <c:strCache>
                <c:ptCount val="5"/>
                <c:pt idx="0">
                  <c:v>Tamil Nadu</c:v>
                </c:pt>
                <c:pt idx="1">
                  <c:v>Bihar</c:v>
                </c:pt>
                <c:pt idx="2">
                  <c:v>W.Bengal</c:v>
                </c:pt>
                <c:pt idx="3">
                  <c:v>Karnataka</c:v>
                </c:pt>
                <c:pt idx="4">
                  <c:v>Uttar Pradesh</c:v>
                </c:pt>
              </c:strCache>
            </c:strRef>
          </c:cat>
          <c:val>
            <c:numRef>
              <c:f>Sheet2!$C$70:$C$74</c:f>
              <c:numCache>
                <c:formatCode>General</c:formatCode>
                <c:ptCount val="5"/>
                <c:pt idx="0">
                  <c:v>1.69</c:v>
                </c:pt>
                <c:pt idx="1">
                  <c:v>0.95</c:v>
                </c:pt>
                <c:pt idx="2">
                  <c:v>2.0099999999999998</c:v>
                </c:pt>
                <c:pt idx="3">
                  <c:v>0.62</c:v>
                </c:pt>
                <c:pt idx="4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EF-E743-B263-E1A1232B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83766143"/>
        <c:axId val="2119634607"/>
      </c:barChart>
      <c:catAx>
        <c:axId val="11837661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9634607"/>
        <c:crosses val="autoZero"/>
        <c:auto val="1"/>
        <c:lblAlgn val="ctr"/>
        <c:lblOffset val="100"/>
        <c:noMultiLvlLbl val="0"/>
      </c:catAx>
      <c:valAx>
        <c:axId val="2119634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37661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0.053</cdr:x>
      <cdr:y>0.84299</cdr:y>
    </cdr:from>
    <cdr:to>
      <cdr:x>0.44009</cdr:x>
      <cdr:y>0.90841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D318932-F731-D15D-7F6A-BDDF5EDC3957}"/>
            </a:ext>
          </a:extLst>
        </cdr:cNvPr>
        <cdr:cNvSpPr txBox="1"/>
      </cdr:nvSpPr>
      <cdr:spPr>
        <a:xfrm xmlns:a="http://schemas.openxmlformats.org/drawingml/2006/main">
          <a:off x="500743" y="4909457"/>
          <a:ext cx="36576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/>
            <a:t>Impressive growth over last 10 years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4EC6E-FBFB-4A93-8DFD-CDD8F6EC6A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954B20-8DD2-8910-24C4-C13543DF6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E1EA1-406B-E8D7-45F7-8D5A6FFD8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126E-4D10-D243-98F0-0176D06E1869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E9A38-91CB-D07C-2B7D-99F0A9AA7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2B789-39CF-2F05-5E24-914D1712B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6AE-A4FB-0D44-99DF-863E5079C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33A6F-5897-7157-264C-C6A29201D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401B5-2B5F-4437-C55E-55D92E46FD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C1BC7-B927-9336-AFA3-102E3EC74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126E-4D10-D243-98F0-0176D06E1869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AB508-CA55-1FC9-57D6-8B214FFFF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07E0D-3234-0585-D247-7A6123AC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6AE-A4FB-0D44-99DF-863E5079C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9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935C78-6C07-6CFB-29A5-146B2D9ADC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D149B4-1E5E-03A4-13F8-100A43A60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A8CFF-DDC7-B329-4288-FD4A66C3B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126E-4D10-D243-98F0-0176D06E1869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F7CF8-E164-06E7-F73B-3D74D7337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577D8-79A6-0DBD-CA85-79363B406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6AE-A4FB-0D44-99DF-863E5079C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C5532-D26A-4AA0-C775-A2C7C2CB0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51AFF-9152-FAF1-FBFE-64D40A8D5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2D127-EED0-B588-F90B-148901A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126E-4D10-D243-98F0-0176D06E1869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0819F-CE54-C1ED-A16E-D6A1E9318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1A795-E13C-D2C0-662B-D246307E4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6AE-A4FB-0D44-99DF-863E5079C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0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00B48-AC80-7D11-5C01-1A8DDAF3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85562-F250-1B46-2BFF-88F2A7D5C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C225F-7CD5-5D0A-A8A1-6C6D7D587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126E-4D10-D243-98F0-0176D06E1869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05BBB-89E6-8FDC-4C7C-6F92691B2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F30E0-B48F-9AD3-7539-ACD24E404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6AE-A4FB-0D44-99DF-863E5079C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94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40B0B-C3AD-61EE-5D21-E1CE10CB4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8FC0D-DF27-585E-5C39-DBC6135E74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C01DE-38F1-AA13-6FAF-86739742A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9BFB9D-D8C9-0684-D85B-BF55C8673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126E-4D10-D243-98F0-0176D06E1869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6BFE4D-4A15-8104-53C1-4778D4A16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68D6B-0932-0A54-1CCA-D0BB7A93A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6AE-A4FB-0D44-99DF-863E5079C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1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2C8A0-394A-D5A4-82AB-661CF378E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A5B472-5776-0398-CAA9-1C6ED92DF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590BA-AE65-144E-D946-C35704155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C4E22A-138C-B39C-0237-2093F4270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AA8922-54DD-7130-AD48-9B5C98049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3FDA55-C07A-D549-7D55-18E31A641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126E-4D10-D243-98F0-0176D06E1869}" type="datetimeFigureOut">
              <a:rPr lang="en-US" smtClean="0"/>
              <a:t>9/11/23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917B90-7C25-0166-320A-2E416CBBA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ACA96D-676D-7649-333B-512A0B4E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6AE-A4FB-0D44-99DF-863E5079C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1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395E7-095F-B6AE-E239-C75EFA48C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D3810-F074-04B3-22EB-E95FD721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126E-4D10-D243-98F0-0176D06E1869}" type="datetimeFigureOut">
              <a:rPr lang="en-US" smtClean="0"/>
              <a:t>9/11/23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209465-0F34-3CF2-FB99-D69C4A63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EC1F28-FE59-4851-5EAE-0AF49380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6AE-A4FB-0D44-99DF-863E5079C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6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5B1489-6531-A2EE-8840-8B3F3DD1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126E-4D10-D243-98F0-0176D06E1869}" type="datetimeFigureOut">
              <a:rPr lang="en-US" smtClean="0"/>
              <a:t>9/11/23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93A86E-BFC4-DF08-E4AD-5D53C9F06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7C1E42-8148-44F8-2257-C719E2877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6AE-A4FB-0D44-99DF-863E5079C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1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23C61-810B-53AC-705E-9AA5068E0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63A47-8593-B4EB-75E3-26A1FE3EB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7327C6-6398-9900-DAF8-C34FEDE8E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93323-BDE2-7589-4BAE-B19648AB3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126E-4D10-D243-98F0-0176D06E1869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1AF72-F36D-7EAE-2E5A-FC7F5C85F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042EFD-BD59-2DB2-2D01-3F5FE94FB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6AE-A4FB-0D44-99DF-863E5079C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8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F0A07-06DA-EF00-0F1B-9CC60E7C1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755BA3-5C06-C098-7E69-FF25DEEE8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105EF-874A-0966-7296-4A23C4602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A58B1-06FF-9BC1-C186-B4911152E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126E-4D10-D243-98F0-0176D06E1869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764F1-632C-C94C-B76E-41796A2D5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5DA5D-DD70-6672-9E12-D6CC33C25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BF6AE-A4FB-0D44-99DF-863E5079C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3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426C65-45FE-252E-5118-52DB1DEA8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A0DAE-1890-9305-7279-B585601B5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4D631-15D5-7B36-AA2F-FDCC9E897D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2126E-4D10-D243-98F0-0176D06E1869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589BB-1B43-C1EA-8EC5-61BDD2BB1B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ED9F0-17AA-FD7F-B315-36F31B478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BF6AE-A4FB-0D44-99DF-863E5079C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5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18B12-184F-F7B3-E9E5-D4A1F5601F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Microfinance Karnataka Summit 2023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58646C-7DAC-13FD-8527-A13D203BD3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 Srinivasan</a:t>
            </a:r>
          </a:p>
          <a:p>
            <a:r>
              <a:rPr lang="en-US" sz="2400" dirty="0"/>
              <a:t>Bengaluru 12 Sept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337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6D085-6BF8-C9A8-3ECA-F8EC626ED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Clients voice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E446F-5CB7-FBF4-A4A6-DBBF4E629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257"/>
            <a:ext cx="10515600" cy="43917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Survey carried out by </a:t>
            </a:r>
            <a:r>
              <a:rPr lang="en-IN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Shaisavi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Project Consultants Ltd</a:t>
            </a:r>
          </a:p>
          <a:p>
            <a:pPr marL="0" indent="0">
              <a:buNone/>
            </a:pPr>
            <a:r>
              <a:rPr lang="en-IN" sz="2400" dirty="0">
                <a:latin typeface="Calibri" panose="020F0502020204030204" pitchFamily="34" charset="0"/>
              </a:rPr>
              <a:t>2300+ customers in 7 districts covered</a:t>
            </a:r>
          </a:p>
          <a:p>
            <a:pPr marL="0" indent="0">
              <a:buNone/>
            </a:pPr>
            <a:r>
              <a:rPr lang="en-IN" sz="2400" b="1" dirty="0"/>
              <a:t>Findings : </a:t>
            </a:r>
          </a:p>
          <a:p>
            <a:pPr marL="0" indent="0">
              <a:buNone/>
            </a:pPr>
            <a:r>
              <a:rPr lang="en-IN" sz="2400" b="1" dirty="0"/>
              <a:t>89% customers preferred MFIs over other lenders</a:t>
            </a:r>
          </a:p>
          <a:p>
            <a:pPr marL="0" indent="0">
              <a:buNone/>
            </a:pPr>
            <a:r>
              <a:rPr lang="en-IN" sz="2400" b="1" dirty="0"/>
              <a:t>Quick loan sanction, facile processes and easy access – key differentiators</a:t>
            </a:r>
          </a:p>
          <a:p>
            <a:pPr marL="0" indent="0">
              <a:buNone/>
            </a:pPr>
            <a:r>
              <a:rPr lang="en-IN" sz="2400" b="1" dirty="0"/>
              <a:t>90% of loans were applied for income generating purposes</a:t>
            </a:r>
          </a:p>
          <a:p>
            <a:pPr marL="0" indent="0">
              <a:buNone/>
            </a:pPr>
            <a:r>
              <a:rPr lang="en-IN" sz="2400" b="1" dirty="0"/>
              <a:t>More than 60% customers reported positive impact on livelihoods/business</a:t>
            </a:r>
          </a:p>
          <a:p>
            <a:pPr marL="0" indent="0">
              <a:buNone/>
            </a:pPr>
            <a:r>
              <a:rPr lang="en-IN" sz="2400" b="1" dirty="0"/>
              <a:t>More than 65% customers reported positive impact on family well being</a:t>
            </a:r>
          </a:p>
          <a:p>
            <a:pPr marL="0" indent="0">
              <a:buNone/>
            </a:pPr>
            <a:r>
              <a:rPr lang="en-IN" sz="2400" b="1" dirty="0"/>
              <a:t>Women gain autonomy in running income generation activities</a:t>
            </a:r>
          </a:p>
          <a:p>
            <a:pPr marL="0" indent="0">
              <a:buNone/>
            </a:pPr>
            <a:r>
              <a:rPr lang="en-IN" sz="2400" b="1" dirty="0"/>
              <a:t>Women gain better space in family decision making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66730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CC7D9-8E6A-9EB9-18A7-71F665B02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+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BBAA0-4F46-F5A1-F343-9FF445B35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MFIs very active beyond credit</a:t>
            </a:r>
          </a:p>
          <a:p>
            <a:r>
              <a:rPr lang="en-US" dirty="0"/>
              <a:t>Focus on literacy, health, </a:t>
            </a:r>
            <a:r>
              <a:rPr lang="en-US" dirty="0" err="1"/>
              <a:t>livelihoods,Women</a:t>
            </a:r>
            <a:r>
              <a:rPr lang="en-US" dirty="0"/>
              <a:t> and children, skill development, Enterprise dev, disaster relief,  (COVID relief), school and hospital infrastructure, Persons with disabilities, drinking water and Sanitation, environment protection</a:t>
            </a:r>
          </a:p>
          <a:p>
            <a:r>
              <a:rPr lang="en-US" dirty="0"/>
              <a:t>Both CSR and mainstream support</a:t>
            </a:r>
          </a:p>
          <a:p>
            <a:r>
              <a:rPr lang="en-US" dirty="0"/>
              <a:t>Extensive and intensive work on financial literacy and livelihood skills, enterprise building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789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D288A-B554-9BD8-5E8A-AFF43F1F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9389"/>
          </a:xfrm>
        </p:spPr>
        <p:txBody>
          <a:bodyPr/>
          <a:lstStyle/>
          <a:p>
            <a:r>
              <a:rPr lang="en-US" dirty="0"/>
              <a:t>Typical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E16B9-424A-3629-8521-0748709C2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r>
              <a:rPr lang="en-US" dirty="0"/>
              <a:t>High interest rates charged – livelihood activities don’t produce high returns</a:t>
            </a:r>
          </a:p>
          <a:p>
            <a:r>
              <a:rPr lang="en-US" dirty="0"/>
              <a:t>Product structures unsuitable – Not all livelihoods have monthly income flows</a:t>
            </a:r>
          </a:p>
          <a:p>
            <a:r>
              <a:rPr lang="en-US" dirty="0"/>
              <a:t>Sustained customer development is not focused as customer attrition rate is high</a:t>
            </a:r>
          </a:p>
          <a:p>
            <a:r>
              <a:rPr lang="en-US" dirty="0"/>
              <a:t>Group meetings – heavy demand on customers’ time</a:t>
            </a:r>
          </a:p>
          <a:p>
            <a:r>
              <a:rPr lang="en-US" dirty="0" err="1"/>
              <a:t>Digitalisation</a:t>
            </a:r>
            <a:r>
              <a:rPr lang="en-US" dirty="0"/>
              <a:t> of cash </a:t>
            </a:r>
            <a:r>
              <a:rPr lang="en-US" dirty="0" err="1"/>
              <a:t>txns</a:t>
            </a:r>
            <a:r>
              <a:rPr lang="en-US" dirty="0"/>
              <a:t> – can weaken relationships</a:t>
            </a:r>
          </a:p>
          <a:p>
            <a:r>
              <a:rPr lang="en-US" dirty="0"/>
              <a:t>Competition erodes “good practices”</a:t>
            </a:r>
          </a:p>
          <a:p>
            <a:r>
              <a:rPr lang="en-US" dirty="0"/>
              <a:t>Innovations are limited to technology adoption</a:t>
            </a:r>
          </a:p>
        </p:txBody>
      </p:sp>
    </p:spTree>
    <p:extLst>
      <p:ext uri="{BB962C8B-B14F-4D97-AF65-F5344CB8AC3E}">
        <p14:creationId xmlns:p14="http://schemas.microsoft.com/office/powerpoint/2010/main" val="3181004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69D2-6677-C714-3196-A86052422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9018"/>
          </a:xfrm>
        </p:spPr>
        <p:txBody>
          <a:bodyPr>
            <a:normAutofit fontScale="90000"/>
          </a:bodyPr>
          <a:lstStyle/>
          <a:p>
            <a:r>
              <a:rPr lang="en-US" dirty="0"/>
              <a:t>Some reflections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E6660-561C-E725-7509-EC57B97AA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0"/>
            <a:ext cx="10515600" cy="53775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MFIs have done a power of good to vulnerable, low income people</a:t>
            </a:r>
          </a:p>
          <a:p>
            <a:pPr marL="0" indent="0">
              <a:buNone/>
            </a:pPr>
            <a:r>
              <a:rPr lang="en-US" dirty="0"/>
              <a:t>Customers come back in multiple cycles on account of the utility and functionality of MF credit (despite all criticism)</a:t>
            </a:r>
          </a:p>
          <a:p>
            <a:pPr marL="0" indent="0">
              <a:buNone/>
            </a:pPr>
            <a:r>
              <a:rPr lang="en-US" dirty="0"/>
              <a:t>Several customers improved their livelihoods and quality of life, through sustained access to MF</a:t>
            </a:r>
          </a:p>
          <a:p>
            <a:pPr marL="0" indent="0">
              <a:buNone/>
            </a:pPr>
            <a:r>
              <a:rPr lang="en-US" dirty="0"/>
              <a:t>Customers become financially competent as well as disciplined, both through training and practice</a:t>
            </a:r>
          </a:p>
        </p:txBody>
      </p:sp>
    </p:spTree>
    <p:extLst>
      <p:ext uri="{BB962C8B-B14F-4D97-AF65-F5344CB8AC3E}">
        <p14:creationId xmlns:p14="http://schemas.microsoft.com/office/powerpoint/2010/main" val="715122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1B6AB-52D7-0C69-0FBA-8A9AA8327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7EE58-C59E-5EC5-7A00-20A2E1F43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943"/>
            <a:ext cx="10515600" cy="53122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As we move forward we need to</a:t>
            </a:r>
          </a:p>
          <a:p>
            <a:r>
              <a:rPr lang="en-US" dirty="0"/>
              <a:t>Innovate</a:t>
            </a:r>
          </a:p>
          <a:p>
            <a:r>
              <a:rPr lang="en-US" dirty="0"/>
              <a:t>Diversify products</a:t>
            </a:r>
          </a:p>
          <a:p>
            <a:r>
              <a:rPr lang="en-US" dirty="0"/>
              <a:t>Reduce interest rates to the extent feasible</a:t>
            </a:r>
          </a:p>
          <a:p>
            <a:pPr marL="0" indent="0">
              <a:buNone/>
            </a:pPr>
            <a:r>
              <a:rPr lang="en-US" b="1" dirty="0"/>
              <a:t>We need support of government and regulator for</a:t>
            </a:r>
          </a:p>
          <a:p>
            <a:r>
              <a:rPr lang="en-US" dirty="0"/>
              <a:t>Lower cost of funds – if farm and SHG loans can be subsidized, why not MFI loans</a:t>
            </a:r>
          </a:p>
          <a:p>
            <a:r>
              <a:rPr lang="en-US" dirty="0"/>
              <a:t>If banks can give SHG loans at 9 to 10%, why not provide MFIs loans </a:t>
            </a:r>
            <a:r>
              <a:rPr lang="en-US" i="1" dirty="0" err="1"/>
              <a:t>atleast</a:t>
            </a:r>
            <a:r>
              <a:rPr lang="en-US" dirty="0"/>
              <a:t> at the same rates</a:t>
            </a:r>
          </a:p>
          <a:p>
            <a:r>
              <a:rPr lang="en-US" dirty="0"/>
              <a:t>Allow MFIs to diversify loans to micro enterprises by lowering threshold of qualifying assets to 50%</a:t>
            </a:r>
          </a:p>
          <a:p>
            <a:r>
              <a:rPr lang="en-US" dirty="0"/>
              <a:t>Allow MFIs also to issue PSLCs and participate as sellers of PSLCs</a:t>
            </a:r>
          </a:p>
        </p:txBody>
      </p:sp>
    </p:spTree>
    <p:extLst>
      <p:ext uri="{BB962C8B-B14F-4D97-AF65-F5344CB8AC3E}">
        <p14:creationId xmlns:p14="http://schemas.microsoft.com/office/powerpoint/2010/main" val="4127141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2E050C-3CC0-8525-549F-4EA2BD7211F1}"/>
              </a:ext>
            </a:extLst>
          </p:cNvPr>
          <p:cNvSpPr txBox="1"/>
          <p:nvPr/>
        </p:nvSpPr>
        <p:spPr>
          <a:xfrm>
            <a:off x="3374571" y="3015343"/>
            <a:ext cx="25581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82207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30758-4797-1EEC-BEBB-60C372404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646"/>
          </a:xfrm>
        </p:spPr>
        <p:txBody>
          <a:bodyPr/>
          <a:lstStyle/>
          <a:p>
            <a:r>
              <a:rPr lang="en-US" dirty="0"/>
              <a:t>Karnataka MF - Some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46356-D901-AA99-7542-24BC72180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13114"/>
            <a:ext cx="6364514" cy="517071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Cradle of banking and finance institutions</a:t>
            </a:r>
          </a:p>
          <a:p>
            <a:r>
              <a:rPr lang="en-US" dirty="0"/>
              <a:t>Spawned many MFIs</a:t>
            </a:r>
          </a:p>
          <a:p>
            <a:r>
              <a:rPr lang="en-US" dirty="0"/>
              <a:t>Positive and enabling environment</a:t>
            </a:r>
          </a:p>
          <a:p>
            <a:r>
              <a:rPr lang="en-US" dirty="0"/>
              <a:t>Enterprise culture and credit discipline</a:t>
            </a:r>
          </a:p>
          <a:p>
            <a:r>
              <a:rPr lang="en-US" dirty="0"/>
              <a:t>Active and informed government support</a:t>
            </a:r>
          </a:p>
          <a:p>
            <a:r>
              <a:rPr lang="en-US" dirty="0"/>
              <a:t>Responsible finance </a:t>
            </a:r>
            <a:r>
              <a:rPr lang="en-US" dirty="0" err="1"/>
              <a:t>behaviour</a:t>
            </a:r>
            <a:r>
              <a:rPr lang="en-US" dirty="0"/>
              <a:t> of MFIs</a:t>
            </a:r>
          </a:p>
          <a:p>
            <a:r>
              <a:rPr lang="en-US" dirty="0"/>
              <a:t>MF and SHG streams work in tandem, without hostility</a:t>
            </a:r>
          </a:p>
          <a:p>
            <a:r>
              <a:rPr lang="en-US" dirty="0"/>
              <a:t>Changes in government do not impact public policy or approach </a:t>
            </a:r>
          </a:p>
          <a:p>
            <a:r>
              <a:rPr lang="en-US" dirty="0"/>
              <a:t>Harmony in the field, despite competition</a:t>
            </a:r>
          </a:p>
          <a:p>
            <a:r>
              <a:rPr lang="en-US" dirty="0"/>
              <a:t>Yes, </a:t>
            </a:r>
            <a:r>
              <a:rPr lang="en-US" b="1" i="1" dirty="0"/>
              <a:t>AKMI</a:t>
            </a:r>
            <a:r>
              <a:rPr lang="en-US" dirty="0"/>
              <a:t> has played a significant role</a:t>
            </a:r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E24DFD-C3EF-ED92-1415-8F2B5C53D9B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02713" y="1690688"/>
            <a:ext cx="4640943" cy="3523570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F128751-E39A-4B34-0379-8A7477AEB848}"/>
              </a:ext>
            </a:extLst>
          </p:cNvPr>
          <p:cNvSpPr txBox="1"/>
          <p:nvPr/>
        </p:nvSpPr>
        <p:spPr>
          <a:xfrm>
            <a:off x="7202714" y="1687286"/>
            <a:ext cx="4640942" cy="3537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26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6962002-80A8-DE10-9091-E180669723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65381"/>
              </p:ext>
            </p:extLst>
          </p:nvPr>
        </p:nvGraphicFramePr>
        <p:xfrm>
          <a:off x="1752600" y="892629"/>
          <a:ext cx="7685314" cy="5301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2715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B328F86-CC5E-0FFF-B031-103FDEB50BC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05512889"/>
              </p:ext>
            </p:extLst>
          </p:nvPr>
        </p:nvGraphicFramePr>
        <p:xfrm>
          <a:off x="707572" y="881743"/>
          <a:ext cx="10515600" cy="5360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1EEA748-FE86-29A0-6A53-A25C854D5E65}"/>
              </a:ext>
            </a:extLst>
          </p:cNvPr>
          <p:cNvSpPr txBox="1"/>
          <p:nvPr/>
        </p:nvSpPr>
        <p:spPr>
          <a:xfrm>
            <a:off x="1948543" y="1502229"/>
            <a:ext cx="4767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Sharp increase in MF loans outstanding in FY 2023</a:t>
            </a:r>
          </a:p>
        </p:txBody>
      </p:sp>
    </p:spTree>
    <p:extLst>
      <p:ext uri="{BB962C8B-B14F-4D97-AF65-F5344CB8AC3E}">
        <p14:creationId xmlns:p14="http://schemas.microsoft.com/office/powerpoint/2010/main" val="3891711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55B89F1-FBBE-9C7A-9244-B8935A6ACE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099688"/>
              </p:ext>
            </p:extLst>
          </p:nvPr>
        </p:nvGraphicFramePr>
        <p:xfrm>
          <a:off x="859971" y="849086"/>
          <a:ext cx="9448800" cy="5823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827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03C5A-EE03-A93E-FF71-C70D0DA37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across states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86A847F-4A34-6091-7C4D-16F19FBBAE9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80913442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EF8E701-8465-05D8-7D91-77BC4229BA5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24486928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90D1BD4-C8AA-0B41-8DE5-836762E06472}"/>
              </a:ext>
            </a:extLst>
          </p:cNvPr>
          <p:cNvSpPr txBox="1"/>
          <p:nvPr/>
        </p:nvSpPr>
        <p:spPr>
          <a:xfrm>
            <a:off x="838200" y="6176963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Bihar and UP grow faster, Karnataka in fifth place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BA2184-35CD-B41E-0E56-39E9D8F738CB}"/>
              </a:ext>
            </a:extLst>
          </p:cNvPr>
          <p:cNvSpPr txBox="1"/>
          <p:nvPr/>
        </p:nvSpPr>
        <p:spPr>
          <a:xfrm>
            <a:off x="6662057" y="6176963"/>
            <a:ext cx="469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Best risk profile across the top five states</a:t>
            </a:r>
          </a:p>
        </p:txBody>
      </p:sp>
    </p:spTree>
    <p:extLst>
      <p:ext uri="{BB962C8B-B14F-4D97-AF65-F5344CB8AC3E}">
        <p14:creationId xmlns:p14="http://schemas.microsoft.com/office/powerpoint/2010/main" val="200042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10FD8-8741-3652-FC3C-10241822F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189"/>
          </a:xfrm>
        </p:spPr>
        <p:txBody>
          <a:bodyPr/>
          <a:lstStyle/>
          <a:p>
            <a:r>
              <a:rPr lang="en-US" dirty="0"/>
              <a:t>Geographic and institutional presence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FE8401-A297-9B0D-E400-0C43B54A89D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08831" y="2503714"/>
            <a:ext cx="5793359" cy="3799115"/>
          </a:xfrm>
          <a:prstGeom prst="rect">
            <a:avLst/>
          </a:prstGeom>
        </p:spPr>
      </p:pic>
      <p:pic>
        <p:nvPicPr>
          <p:cNvPr id="6" name="Content Placeholder 7">
            <a:extLst>
              <a:ext uri="{FF2B5EF4-FFF2-40B4-BE49-F238E27FC236}">
                <a16:creationId xmlns:a16="http://schemas.microsoft.com/office/drawing/2014/main" id="{84F680E5-A5BB-BB48-3056-519DF6048C3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28289" y="2503713"/>
            <a:ext cx="5963479" cy="355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70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C944740-A28D-042A-DF8C-1E783FDD5F9A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016375787"/>
              </p:ext>
            </p:extLst>
          </p:nvPr>
        </p:nvGraphicFramePr>
        <p:xfrm>
          <a:off x="-1" y="957943"/>
          <a:ext cx="11005457" cy="54347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7205">
                  <a:extLst>
                    <a:ext uri="{9D8B030D-6E8A-4147-A177-3AD203B41FA5}">
                      <a16:colId xmlns:a16="http://schemas.microsoft.com/office/drawing/2014/main" val="2132011432"/>
                    </a:ext>
                  </a:extLst>
                </a:gridCol>
                <a:gridCol w="2035600">
                  <a:extLst>
                    <a:ext uri="{9D8B030D-6E8A-4147-A177-3AD203B41FA5}">
                      <a16:colId xmlns:a16="http://schemas.microsoft.com/office/drawing/2014/main" val="2824576800"/>
                    </a:ext>
                  </a:extLst>
                </a:gridCol>
                <a:gridCol w="1795695">
                  <a:extLst>
                    <a:ext uri="{9D8B030D-6E8A-4147-A177-3AD203B41FA5}">
                      <a16:colId xmlns:a16="http://schemas.microsoft.com/office/drawing/2014/main" val="2497923961"/>
                    </a:ext>
                  </a:extLst>
                </a:gridCol>
                <a:gridCol w="1879015">
                  <a:extLst>
                    <a:ext uri="{9D8B030D-6E8A-4147-A177-3AD203B41FA5}">
                      <a16:colId xmlns:a16="http://schemas.microsoft.com/office/drawing/2014/main" val="793174919"/>
                    </a:ext>
                  </a:extLst>
                </a:gridCol>
                <a:gridCol w="1550044">
                  <a:extLst>
                    <a:ext uri="{9D8B030D-6E8A-4147-A177-3AD203B41FA5}">
                      <a16:colId xmlns:a16="http://schemas.microsoft.com/office/drawing/2014/main" val="3366921658"/>
                    </a:ext>
                  </a:extLst>
                </a:gridCol>
                <a:gridCol w="1677898">
                  <a:extLst>
                    <a:ext uri="{9D8B030D-6E8A-4147-A177-3AD203B41FA5}">
                      <a16:colId xmlns:a16="http://schemas.microsoft.com/office/drawing/2014/main" val="225374042"/>
                    </a:ext>
                  </a:extLst>
                </a:gridCol>
              </a:tblGrid>
              <a:tr h="10264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Top five Districts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Average loan per capita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Loan as % of income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Bottom five Districts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Average loan per capita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Loan as % of income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5671934"/>
                  </a:ext>
                </a:extLst>
              </a:tr>
              <a:tr h="796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Bengaluru Urban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68067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13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Kalaburgi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30783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31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003606"/>
                  </a:ext>
                </a:extLst>
              </a:tr>
              <a:tr h="576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Udupi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67435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23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Vijayapura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33051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29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9135962"/>
                  </a:ext>
                </a:extLst>
              </a:tr>
              <a:tr h="724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Dakshin Kannada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59852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16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Yadagiri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33300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29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8341845"/>
                  </a:ext>
                </a:extLst>
              </a:tr>
              <a:tr h="724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Uttara Kannada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48323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29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Ballary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33380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19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4812293"/>
                  </a:ext>
                </a:extLst>
              </a:tr>
              <a:tr h="576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Chickmagalur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46799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16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Bidar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33590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30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8179892"/>
                  </a:ext>
                </a:extLst>
              </a:tr>
              <a:tr h="796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Karnataka State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42194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19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Karnataka State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42194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19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719141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B2DA17B-5C92-E815-BCE5-1D5CAD805209}"/>
              </a:ext>
            </a:extLst>
          </p:cNvPr>
          <p:cNvSpPr txBox="1"/>
          <p:nvPr/>
        </p:nvSpPr>
        <p:spPr>
          <a:xfrm>
            <a:off x="642258" y="465346"/>
            <a:ext cx="7870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Comparison across districts – low income districts have relatively larger loan size</a:t>
            </a:r>
          </a:p>
        </p:txBody>
      </p:sp>
    </p:spTree>
    <p:extLst>
      <p:ext uri="{BB962C8B-B14F-4D97-AF65-F5344CB8AC3E}">
        <p14:creationId xmlns:p14="http://schemas.microsoft.com/office/powerpoint/2010/main" val="880046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54990C-E7D0-6993-F932-A95CE7FEA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56420"/>
              </p:ext>
            </p:extLst>
          </p:nvPr>
        </p:nvGraphicFramePr>
        <p:xfrm>
          <a:off x="1447800" y="1611087"/>
          <a:ext cx="8425543" cy="3995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0775">
                  <a:extLst>
                    <a:ext uri="{9D8B030D-6E8A-4147-A177-3AD203B41FA5}">
                      <a16:colId xmlns:a16="http://schemas.microsoft.com/office/drawing/2014/main" val="3929274740"/>
                    </a:ext>
                  </a:extLst>
                </a:gridCol>
                <a:gridCol w="1729469">
                  <a:extLst>
                    <a:ext uri="{9D8B030D-6E8A-4147-A177-3AD203B41FA5}">
                      <a16:colId xmlns:a16="http://schemas.microsoft.com/office/drawing/2014/main" val="507023163"/>
                    </a:ext>
                  </a:extLst>
                </a:gridCol>
                <a:gridCol w="2399806">
                  <a:extLst>
                    <a:ext uri="{9D8B030D-6E8A-4147-A177-3AD203B41FA5}">
                      <a16:colId xmlns:a16="http://schemas.microsoft.com/office/drawing/2014/main" val="3450973433"/>
                    </a:ext>
                  </a:extLst>
                </a:gridCol>
                <a:gridCol w="1885493">
                  <a:extLst>
                    <a:ext uri="{9D8B030D-6E8A-4147-A177-3AD203B41FA5}">
                      <a16:colId xmlns:a16="http://schemas.microsoft.com/office/drawing/2014/main" val="475987735"/>
                    </a:ext>
                  </a:extLst>
                </a:gridCol>
              </a:tblGrid>
              <a:tr h="1176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Name of district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% of PAR accounts 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Name of district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% of PAR  outstanding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53256580"/>
                  </a:ext>
                </a:extLst>
              </a:tr>
              <a:tr h="563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Mysuru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16.5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Mysuru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5.4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3672167"/>
                  </a:ext>
                </a:extLst>
              </a:tr>
              <a:tr h="563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 err="1">
                          <a:effectLst/>
                        </a:rPr>
                        <a:t>Chamarajanagara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15.7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Vijaypura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4.7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56040927"/>
                  </a:ext>
                </a:extLst>
              </a:tr>
              <a:tr h="563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Bengaluru U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15.1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Chamarajanagara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4.6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10022724"/>
                  </a:ext>
                </a:extLst>
              </a:tr>
              <a:tr h="563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Mandya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14.7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Bengaluru U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4.3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74851185"/>
                  </a:ext>
                </a:extLst>
              </a:tr>
              <a:tr h="5636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Udupi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13.4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Ramanagara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4.3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unga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718927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86591E0-DC2D-798C-05A9-D2C7F735A664}"/>
              </a:ext>
            </a:extLst>
          </p:cNvPr>
          <p:cNvSpPr txBox="1"/>
          <p:nvPr/>
        </p:nvSpPr>
        <p:spPr>
          <a:xfrm>
            <a:off x="1894114" y="892628"/>
            <a:ext cx="3363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Portfolio quality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0D7FD0-B7FB-DE7F-A690-86CC8899121B}"/>
              </a:ext>
            </a:extLst>
          </p:cNvPr>
          <p:cNvSpPr txBox="1"/>
          <p:nvPr/>
        </p:nvSpPr>
        <p:spPr>
          <a:xfrm>
            <a:off x="1132114" y="6096000"/>
            <a:ext cx="5704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Mysuru, Bengaluru U and </a:t>
            </a:r>
            <a:r>
              <a:rPr lang="en-US" dirty="0" err="1"/>
              <a:t>Chamarajanagara</a:t>
            </a:r>
            <a:r>
              <a:rPr lang="en-US" dirty="0"/>
              <a:t> need attention</a:t>
            </a:r>
          </a:p>
        </p:txBody>
      </p:sp>
    </p:spTree>
    <p:extLst>
      <p:ext uri="{BB962C8B-B14F-4D97-AF65-F5344CB8AC3E}">
        <p14:creationId xmlns:p14="http://schemas.microsoft.com/office/powerpoint/2010/main" val="3105644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680</Words>
  <Application>Microsoft Macintosh PowerPoint</Application>
  <PresentationFormat>Widescreen</PresentationFormat>
  <Paragraphs>144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Microfinance Karnataka Summit 2023  </vt:lpstr>
      <vt:lpstr>Karnataka MF - Some features</vt:lpstr>
      <vt:lpstr>PowerPoint Presentation</vt:lpstr>
      <vt:lpstr>PowerPoint Presentation</vt:lpstr>
      <vt:lpstr>PowerPoint Presentation</vt:lpstr>
      <vt:lpstr>Comparison across states</vt:lpstr>
      <vt:lpstr>Geographic and institutional presence</vt:lpstr>
      <vt:lpstr>PowerPoint Presentation</vt:lpstr>
      <vt:lpstr>PowerPoint Presentation</vt:lpstr>
      <vt:lpstr>Clients voice</vt:lpstr>
      <vt:lpstr>Credit + activities</vt:lpstr>
      <vt:lpstr>Typical concerns</vt:lpstr>
      <vt:lpstr>Some reflections</vt:lpstr>
      <vt:lpstr>Moving ahead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Microfinance Karnataka Summit 2023  </dc:title>
  <dc:creator>Narasimhan Srinivasan</dc:creator>
  <cp:lastModifiedBy>Narasimhan Srinivasan</cp:lastModifiedBy>
  <cp:revision>6</cp:revision>
  <cp:lastPrinted>2023-09-11T17:14:22Z</cp:lastPrinted>
  <dcterms:created xsi:type="dcterms:W3CDTF">2023-09-08T11:40:36Z</dcterms:created>
  <dcterms:modified xsi:type="dcterms:W3CDTF">2023-09-11T17:15:19Z</dcterms:modified>
</cp:coreProperties>
</file>